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6" r:id="rId5"/>
    <p:sldId id="258" r:id="rId6"/>
    <p:sldId id="277" r:id="rId7"/>
    <p:sldId id="27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9" r:id="rId18"/>
    <p:sldId id="280" r:id="rId19"/>
    <p:sldId id="269" r:id="rId20"/>
    <p:sldId id="270" r:id="rId21"/>
    <p:sldId id="281" r:id="rId22"/>
    <p:sldId id="271" r:id="rId23"/>
    <p:sldId id="272" r:id="rId24"/>
    <p:sldId id="273" r:id="rId25"/>
    <p:sldId id="274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70B8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AF89DB-054C-40E2-BA0A-E086849F4ED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DB432-B233-477A-A154-50CFF9DD4AE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0.wav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9.wav"/><Relationship Id="rId7" Type="http://schemas.openxmlformats.org/officeDocument/2006/relationships/image" Target="../media/image4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2.wav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image" Target="../media/image54.png"/><Relationship Id="rId4" Type="http://schemas.openxmlformats.org/officeDocument/2006/relationships/audio" Target="../media/audio1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10.wav"/><Relationship Id="rId7" Type="http://schemas.openxmlformats.org/officeDocument/2006/relationships/image" Target="../media/image6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audio" Target="../media/audio9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image" Target="../media/image7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7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8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Subjunctive Vs. Indicative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Subjunctive: Part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subjunctive</a:t>
            </a:r>
            <a:r>
              <a:rPr lang="en-US" dirty="0" smtClean="0"/>
              <a:t> mood is used to express everything except certainty and objectivity: things like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doubt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uncertainty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subjectivity</a:t>
            </a:r>
            <a:r>
              <a:rPr lang="en-US" dirty="0" smtClean="0"/>
              <a:t>, etc. 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Yo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dudo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que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usted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vaya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al </a:t>
            </a:r>
            <a:r>
              <a:rPr lang="en-US" dirty="0" err="1" smtClean="0">
                <a:solidFill>
                  <a:srgbClr val="00B0F0"/>
                </a:solidFill>
              </a:rPr>
              <a:t>Perú</a:t>
            </a:r>
            <a:r>
              <a:rPr lang="en-US" dirty="0" smtClean="0">
                <a:solidFill>
                  <a:srgbClr val="00B0F0"/>
                </a:solidFill>
              </a:rPr>
              <a:t> en </a:t>
            </a:r>
            <a:r>
              <a:rPr lang="en-US" dirty="0" err="1" smtClean="0">
                <a:solidFill>
                  <a:srgbClr val="00B0F0"/>
                </a:solidFill>
              </a:rPr>
              <a:t>diciembre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lvl="1"/>
            <a:r>
              <a:rPr lang="en-US" dirty="0" smtClean="0"/>
              <a:t>I doubt that you are going to Peru in December.</a:t>
            </a:r>
          </a:p>
          <a:p>
            <a:r>
              <a:rPr lang="en-US" dirty="0" smtClean="0"/>
              <a:t>Since the above statement does not express certainty, the subjunctive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vaya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smtClean="0"/>
              <a:t>is required in the second clause. </a:t>
            </a:r>
          </a:p>
          <a:p>
            <a:r>
              <a:rPr lang="en-US" dirty="0" smtClean="0"/>
              <a:t>The difference between indicative and subjunctive is the difference between certainty/objectivity (</a:t>
            </a:r>
            <a:r>
              <a:rPr lang="en-US" dirty="0" smtClean="0">
                <a:solidFill>
                  <a:schemeClr val="accent1"/>
                </a:solidFill>
              </a:rPr>
              <a:t>indicative</a:t>
            </a:r>
            <a:r>
              <a:rPr lang="en-US" dirty="0" smtClean="0"/>
              <a:t>) and possibility/subjectivity (</a:t>
            </a:r>
            <a:r>
              <a:rPr lang="en-US" dirty="0" smtClean="0">
                <a:solidFill>
                  <a:schemeClr val="accent1"/>
                </a:solidFill>
              </a:rPr>
              <a:t>subjunctive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3531"/>
            <a:ext cx="1828800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" y="-79272"/>
            <a:ext cx="1444239" cy="12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04" y="-13531"/>
            <a:ext cx="17811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96899"/>
      </p:ext>
    </p:extLst>
  </p:cSld>
  <p:clrMapOvr>
    <a:masterClrMapping/>
  </p:clrMapOvr>
  <p:transition spd="slow">
    <p:wip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Indicative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John goes to the store.</a:t>
            </a:r>
          </a:p>
          <a:p>
            <a:r>
              <a:rPr lang="en-US" dirty="0" smtClean="0"/>
              <a:t>Is this sentence indicative or subjunctive and why? </a:t>
            </a:r>
          </a:p>
          <a:p>
            <a:r>
              <a:rPr lang="en-US" dirty="0" smtClean="0"/>
              <a:t>(This sentence merely states the certain, objective fact that John goes to the store. It is indeed indicative.)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 know that John goes to the store.</a:t>
            </a:r>
          </a:p>
          <a:p>
            <a:r>
              <a:rPr lang="en-US" dirty="0" smtClean="0"/>
              <a:t>(The clause “I know” tells us that the speaker feels that it is a certain, objective fact that John goes to the store.)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is no doubt that John goes to the store.</a:t>
            </a:r>
          </a:p>
          <a:p>
            <a:r>
              <a:rPr lang="en-US" dirty="0" smtClean="0"/>
              <a:t>(The clause “there is no doubt” tells us that the speaker feels that it is a certain, objective fact that John goes to the store.)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5637"/>
            <a:ext cx="2362200" cy="22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51" y="5705475"/>
            <a:ext cx="396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4273"/>
            <a:ext cx="1790700" cy="194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67" y="61957"/>
            <a:ext cx="1295400" cy="19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60364"/>
      </p:ext>
    </p:extLst>
  </p:cSld>
  <p:clrMapOvr>
    <a:masterClrMapping/>
  </p:clrMapOvr>
  <p:transition spd="slow">
    <p:pull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Subjunctive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 want John to go to the store.</a:t>
            </a:r>
          </a:p>
          <a:p>
            <a:r>
              <a:rPr lang="en-US" dirty="0" smtClean="0"/>
              <a:t>(The clause “I want” tells us that the speaker feels that there is uncertainty as to whether John goes to the store.)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 hope that John goes to the store.</a:t>
            </a:r>
          </a:p>
          <a:p>
            <a:r>
              <a:rPr lang="en-US" dirty="0" smtClean="0"/>
              <a:t>(The clause “I hope” tells us that the speaker feels that there is uncertainty as to whether John goes to the store.)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possible that John will go to the store.</a:t>
            </a:r>
          </a:p>
          <a:p>
            <a:r>
              <a:rPr lang="en-US" dirty="0" smtClean="0"/>
              <a:t>(The clause “it is possible” tells us that the speaker feels that there is an uncertainty as to whether John goes to the store.)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It’s good that John goes to the store.</a:t>
            </a:r>
          </a:p>
          <a:p>
            <a:r>
              <a:rPr lang="en-US" dirty="0" smtClean="0"/>
              <a:t>(The clause “it’s good” alerts us that the speaker is about to express a subjective opinion.)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It’s important that John goes to the store.</a:t>
            </a:r>
          </a:p>
          <a:p>
            <a:r>
              <a:rPr lang="en-US" dirty="0" smtClean="0"/>
              <a:t>(The clause “it’s important” alerts us that the speaker is about to express a subjective opinion.)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63" y="1"/>
            <a:ext cx="1933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91195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Subjunctive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Because there must be some uncertainty or subjectivity to warrant the use of the subjunctive, you will usually see it in sentences that contain a main clause which introduces a quality of uncertainty or subjectivity.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1.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 hope </a:t>
            </a:r>
            <a:r>
              <a:rPr lang="en-US" dirty="0" smtClean="0">
                <a:solidFill>
                  <a:srgbClr val="E70B8E"/>
                </a:solidFill>
              </a:rPr>
              <a:t>that she will come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FF"/>
                </a:solidFill>
              </a:rPr>
              <a:t>main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FF"/>
                </a:solidFill>
              </a:rPr>
              <a:t>independent </a:t>
            </a:r>
            <a:r>
              <a:rPr lang="en-US" dirty="0" smtClean="0"/>
              <a:t>clause here?</a:t>
            </a:r>
          </a:p>
          <a:p>
            <a:r>
              <a:rPr lang="en-US" dirty="0" smtClean="0"/>
              <a:t>I hope </a:t>
            </a:r>
            <a:r>
              <a:rPr lang="en-US" dirty="0" smtClean="0">
                <a:solidFill>
                  <a:srgbClr val="E70B8E"/>
                </a:solidFill>
              </a:rPr>
              <a:t>=</a:t>
            </a:r>
            <a:r>
              <a:rPr lang="en-US" dirty="0" smtClean="0"/>
              <a:t> independent clause</a:t>
            </a:r>
          </a:p>
          <a:p>
            <a:r>
              <a:rPr lang="en-US" dirty="0" smtClean="0"/>
              <a:t>If I hope is the independent clause, what do we call that she will come?</a:t>
            </a:r>
          </a:p>
          <a:p>
            <a:r>
              <a:rPr lang="en-US" dirty="0" smtClean="0"/>
              <a:t>Right, the clause is dependent because it cannot stand on its own.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2.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 know </a:t>
            </a:r>
            <a:r>
              <a:rPr lang="en-US" dirty="0" smtClean="0">
                <a:solidFill>
                  <a:srgbClr val="E70B8E"/>
                </a:solidFill>
              </a:rPr>
              <a:t>that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E70B8E"/>
                </a:solidFill>
              </a:rPr>
              <a:t>she will come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 smtClean="0"/>
              <a:t>I know </a:t>
            </a:r>
            <a:r>
              <a:rPr lang="en-US" dirty="0" smtClean="0">
                <a:solidFill>
                  <a:srgbClr val="E70B8E"/>
                </a:solidFill>
              </a:rPr>
              <a:t>=</a:t>
            </a:r>
            <a:r>
              <a:rPr lang="en-US" dirty="0" smtClean="0"/>
              <a:t> independent clause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3.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 feel </a:t>
            </a:r>
            <a:r>
              <a:rPr lang="en-US" dirty="0" smtClean="0">
                <a:solidFill>
                  <a:srgbClr val="E70B8E"/>
                </a:solidFill>
              </a:rPr>
              <a:t>that she will come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 smtClean="0"/>
              <a:t>I feel </a:t>
            </a:r>
            <a:r>
              <a:rPr lang="en-US" dirty="0" smtClean="0">
                <a:solidFill>
                  <a:srgbClr val="E70B8E"/>
                </a:solidFill>
              </a:rPr>
              <a:t>=</a:t>
            </a:r>
            <a:r>
              <a:rPr lang="en-US" dirty="0" smtClean="0"/>
              <a:t> independent clause.</a:t>
            </a:r>
          </a:p>
          <a:p>
            <a:r>
              <a:rPr lang="en-US" dirty="0" smtClean="0"/>
              <a:t>The above examples all have main clauses, but only the first and the third introduce an element uncertainty or subjectivity.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1431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Subjunctive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learning to use the subjunctive, it is quite helpful if we can first recognize such clauses. </a:t>
            </a:r>
          </a:p>
          <a:p>
            <a:r>
              <a:rPr lang="en-US" dirty="0"/>
              <a:t>So far, you have studied verb tenses in 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indicative mood</a:t>
            </a:r>
            <a:r>
              <a:rPr lang="en-US" dirty="0"/>
              <a:t>.  The indicative mood is used to express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factual information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certainty</a:t>
            </a:r>
            <a:r>
              <a:rPr lang="en-US" dirty="0"/>
              <a:t>,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objectivity</a:t>
            </a:r>
            <a:r>
              <a:rPr lang="en-US" dirty="0"/>
              <a:t>.  It merely reports the fact of what’s happening. </a:t>
            </a:r>
          </a:p>
          <a:p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Perú</a:t>
            </a:r>
            <a:r>
              <a:rPr lang="en-US" dirty="0"/>
              <a:t> en </a:t>
            </a:r>
            <a:r>
              <a:rPr lang="en-US" dirty="0" err="1"/>
              <a:t>diciembre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You are going to Peru in December.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subjunctive mood </a:t>
            </a:r>
            <a:r>
              <a:rPr lang="en-US" dirty="0"/>
              <a:t>is used to express everything except certainty and objectivity: things like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doubt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uncertainty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subjectivity</a:t>
            </a:r>
            <a:r>
              <a:rPr lang="en-US" dirty="0"/>
              <a:t>, etc.</a:t>
            </a:r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dudo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vaya</a:t>
            </a:r>
            <a:r>
              <a:rPr lang="en-US" dirty="0"/>
              <a:t> al </a:t>
            </a:r>
            <a:r>
              <a:rPr lang="en-US" dirty="0" err="1"/>
              <a:t>Perú</a:t>
            </a:r>
            <a:r>
              <a:rPr lang="en-US" dirty="0"/>
              <a:t> en </a:t>
            </a:r>
            <a:r>
              <a:rPr lang="en-US" dirty="0" err="1"/>
              <a:t>diciembre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I doubt that you are going to Peru in December.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42" y="0"/>
            <a:ext cx="2105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2473"/>
            <a:ext cx="1603744" cy="150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oin.wav"/>
          </p:stSnd>
        </p:sndAc>
      </p:transition>
    </mc:Choice>
    <mc:Fallback xmlns="">
      <p:transition spd="slow">
        <p:dissolv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Subjunctive-</a:t>
            </a:r>
            <a:r>
              <a:rPr lang="en-US" dirty="0" err="1" smtClean="0"/>
              <a:t>Subjuntivo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Indicative</a:t>
            </a:r>
            <a:r>
              <a:rPr lang="en-US" dirty="0" smtClean="0"/>
              <a:t>                  Certainty, objectivity, facts, reality.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Subjunctive</a:t>
            </a:r>
            <a:r>
              <a:rPr lang="en-US" dirty="0" smtClean="0"/>
              <a:t>               Uncertainty, subjectivity, feelings, emotions.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Indicative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Juan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la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tienda</a:t>
            </a:r>
            <a:r>
              <a:rPr lang="en-US" dirty="0" smtClean="0"/>
              <a:t>.  John goes to the store.</a:t>
            </a:r>
          </a:p>
          <a:p>
            <a:pPr lvl="1"/>
            <a:r>
              <a:rPr lang="en-US" dirty="0" smtClean="0"/>
              <a:t>This sentence merely states the certain, objective fact that John goes to the store. 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Yo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sé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Juan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la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tienda</a:t>
            </a:r>
            <a:r>
              <a:rPr lang="en-US" dirty="0" smtClean="0"/>
              <a:t>. I know that John goes to the store. </a:t>
            </a:r>
          </a:p>
          <a:p>
            <a:pPr lvl="1"/>
            <a:r>
              <a:rPr lang="en-US" dirty="0" smtClean="0"/>
              <a:t>The clause “I know” tells us that the speaker feels that it is a certain, objective fact that that John goes to the store. 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hay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duda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Juan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la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tienda</a:t>
            </a:r>
            <a:r>
              <a:rPr lang="en-US" dirty="0" smtClean="0"/>
              <a:t>.  There is no doubt that John goes to the store.</a:t>
            </a:r>
          </a:p>
          <a:p>
            <a:pPr lvl="1"/>
            <a:r>
              <a:rPr lang="en-US" dirty="0" smtClean="0"/>
              <a:t>The clause “there is no doubt” tells us that the speaker feels that it is a certain, objective fact that John goes to the store.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2133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2514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81" y="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2" y="0"/>
            <a:ext cx="2108141" cy="121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-31724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5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Subjunctive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quiero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Juan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vaya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tienda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/>
            <a:r>
              <a:rPr lang="en-US" sz="2000" dirty="0" smtClean="0"/>
              <a:t>I want John to go to the store.</a:t>
            </a:r>
          </a:p>
          <a:p>
            <a:r>
              <a:rPr lang="en-US" sz="2000" dirty="0" smtClean="0"/>
              <a:t>The clause “I want” tells us that the speaker feels that there is uncertainty as to whether John goes to the store.</a:t>
            </a:r>
          </a:p>
          <a:p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espero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Juan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vaya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tienda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/>
            <a:r>
              <a:rPr lang="en-US" sz="2000" dirty="0" smtClean="0"/>
              <a:t>I hope that John goes to the store.</a:t>
            </a:r>
          </a:p>
          <a:p>
            <a:r>
              <a:rPr lang="en-US" sz="2000" dirty="0" smtClean="0"/>
              <a:t>The clause “I hope” tells us that the speaker feels that there is uncertainty as to whether John goes to the store.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-26350"/>
            <a:ext cx="3262312" cy="2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27475"/>
            <a:ext cx="347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0563"/>
            <a:ext cx="23622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2275"/>
            <a:ext cx="2667000" cy="21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04324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9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posible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Juan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vaya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tienda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/>
            <a:r>
              <a:rPr lang="en-US" sz="2000" dirty="0"/>
              <a:t>It is possible that John will go to the store.</a:t>
            </a:r>
          </a:p>
          <a:p>
            <a:r>
              <a:rPr lang="en-US" sz="2000" dirty="0"/>
              <a:t>The clause “it is possible” tells us that the speaker feels that there is uncertainty as to whether John goes to the store.</a:t>
            </a:r>
          </a:p>
          <a:p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bueno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Juan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vaya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tienda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/>
            <a:r>
              <a:rPr lang="en-US" sz="2000" dirty="0"/>
              <a:t>It’s good that John goes to the store.</a:t>
            </a:r>
          </a:p>
          <a:p>
            <a:r>
              <a:rPr lang="en-US" sz="2000" dirty="0"/>
              <a:t>The clause “its good” alerts us that the speaker is about to express a subjective opinion.</a:t>
            </a:r>
          </a:p>
          <a:p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importante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Juan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vaya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tienda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  <a:p>
            <a:pPr lvl="1"/>
            <a:r>
              <a:rPr lang="en-US" sz="2000" dirty="0"/>
              <a:t>It’s important that John goes to the store.</a:t>
            </a:r>
          </a:p>
          <a:p>
            <a:r>
              <a:rPr lang="en-US" sz="2000" dirty="0"/>
              <a:t>The clause “it’s important” alerts us that the speaker is about to express a subjective opinion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7733"/>
            <a:ext cx="400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2" y="86526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Tense vs. Mood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remember the three tenses? </a:t>
            </a:r>
          </a:p>
          <a:p>
            <a:r>
              <a:rPr lang="en-US" dirty="0" smtClean="0">
                <a:solidFill>
                  <a:srgbClr val="E70B8E"/>
                </a:solidFill>
              </a:rPr>
              <a:t>Past, Present, Future. </a:t>
            </a:r>
          </a:p>
          <a:p>
            <a:r>
              <a:rPr lang="en-US" dirty="0" smtClean="0"/>
              <a:t>There are also three moods.</a:t>
            </a:r>
          </a:p>
          <a:p>
            <a:r>
              <a:rPr lang="en-US" dirty="0" smtClean="0"/>
              <a:t>At this point, you can name two.</a:t>
            </a:r>
          </a:p>
          <a:p>
            <a:r>
              <a:rPr lang="en-US" dirty="0" smtClean="0"/>
              <a:t>What are they?</a:t>
            </a:r>
          </a:p>
          <a:p>
            <a:r>
              <a:rPr lang="en-US" dirty="0" smtClean="0">
                <a:solidFill>
                  <a:srgbClr val="E70B8E"/>
                </a:solidFill>
              </a:rPr>
              <a:t>Subjunctive, Indicative. </a:t>
            </a:r>
          </a:p>
          <a:p>
            <a:r>
              <a:rPr lang="en-US" dirty="0" smtClean="0"/>
              <a:t>The third one is called the imperative mood.</a:t>
            </a:r>
          </a:p>
          <a:p>
            <a:r>
              <a:rPr lang="en-US" dirty="0" smtClean="0"/>
              <a:t>An imperative sentence gives a command. </a:t>
            </a:r>
          </a:p>
          <a:p>
            <a:r>
              <a:rPr lang="en-US" dirty="0" smtClean="0"/>
              <a:t>More on that later…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03" y="0"/>
            <a:ext cx="3124200" cy="20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hammer.wav"/>
          </p:stSnd>
        </p:sndAc>
      </p:transition>
    </mc:Choice>
    <mc:Fallback xmlns="">
      <p:transition spd="slow">
        <p:blinds dir="vert"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Tense vs. Mood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Tiempo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Tiempo</a:t>
            </a:r>
            <a:r>
              <a:rPr lang="en-US" dirty="0" smtClean="0"/>
              <a:t> de la </a:t>
            </a:r>
            <a:r>
              <a:rPr lang="en-US" dirty="0" err="1" smtClean="0"/>
              <a:t>acción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Modo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(La </a:t>
            </a:r>
            <a:r>
              <a:rPr lang="en-US" dirty="0" err="1" smtClean="0"/>
              <a:t>actitud</a:t>
            </a:r>
            <a:r>
              <a:rPr lang="en-US" dirty="0" smtClean="0"/>
              <a:t> del </a:t>
            </a:r>
            <a:r>
              <a:rPr lang="en-US" dirty="0" err="1" smtClean="0"/>
              <a:t>sujeto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1. </a:t>
            </a:r>
            <a:r>
              <a:rPr lang="en-US" dirty="0" err="1" smtClean="0">
                <a:solidFill>
                  <a:srgbClr val="FF00FF"/>
                </a:solidFill>
              </a:rPr>
              <a:t>Pasado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2. </a:t>
            </a:r>
            <a:r>
              <a:rPr lang="en-US" dirty="0" err="1" smtClean="0">
                <a:solidFill>
                  <a:srgbClr val="FF00FF"/>
                </a:solidFill>
              </a:rPr>
              <a:t>Presente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3. </a:t>
            </a:r>
            <a:r>
              <a:rPr lang="en-US" dirty="0" err="1" smtClean="0">
                <a:solidFill>
                  <a:srgbClr val="FF00FF"/>
                </a:solidFill>
              </a:rPr>
              <a:t>Futuro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1. </a:t>
            </a:r>
            <a:r>
              <a:rPr lang="en-US" dirty="0" err="1" smtClean="0">
                <a:solidFill>
                  <a:srgbClr val="FF00FF"/>
                </a:solidFill>
              </a:rPr>
              <a:t>Imperativo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2. </a:t>
            </a:r>
            <a:r>
              <a:rPr lang="en-US" dirty="0" err="1" smtClean="0">
                <a:solidFill>
                  <a:srgbClr val="FF00FF"/>
                </a:solidFill>
              </a:rPr>
              <a:t>Indicativo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3. </a:t>
            </a:r>
            <a:r>
              <a:rPr lang="en-US" dirty="0" err="1" smtClean="0">
                <a:solidFill>
                  <a:srgbClr val="FF00FF"/>
                </a:solidFill>
              </a:rPr>
              <a:t>Subjuntivo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Subjunctive: Part 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to frequently, the topic of the subjunctive is made far more difficult than is necessary. Let’s try a slightly different approach, with the goal of making this topic less troublesome. </a:t>
            </a:r>
          </a:p>
          <a:p>
            <a:r>
              <a:rPr lang="en-US" dirty="0" smtClean="0"/>
              <a:t>The subjunctive is not a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tense</a:t>
            </a:r>
            <a:r>
              <a:rPr lang="en-US" dirty="0" smtClean="0"/>
              <a:t>; rather, it is a mood. </a:t>
            </a:r>
          </a:p>
          <a:p>
            <a:r>
              <a:rPr lang="en-US" dirty="0" smtClean="0"/>
              <a:t>Tense refers when an action takes place.</a:t>
            </a:r>
          </a:p>
          <a:p>
            <a:r>
              <a:rPr lang="en-US" dirty="0" smtClean="0"/>
              <a:t>Can you name the three tenses?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Past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Present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uture</a:t>
            </a:r>
          </a:p>
          <a:p>
            <a:r>
              <a:rPr lang="en-US" dirty="0" smtClean="0"/>
              <a:t>Now can you name these three tenses in Spanish? 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Pasado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Presente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Futuro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85458"/>
            <a:ext cx="2133600" cy="191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71686"/>
            <a:ext cx="2209800" cy="239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Indicative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Subjunctive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Tomás</a:t>
            </a:r>
            <a:r>
              <a:rPr lang="en-US" dirty="0" smtClean="0"/>
              <a:t> no </a:t>
            </a:r>
            <a:r>
              <a:rPr lang="en-US" dirty="0" err="1" smtClean="0">
                <a:solidFill>
                  <a:srgbClr val="FF00FF"/>
                </a:solidFill>
              </a:rPr>
              <a:t>trabaja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Creo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FF"/>
                </a:solidFill>
              </a:rPr>
              <a:t>es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/>
              <a:t>perezoso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FF"/>
                </a:solidFill>
              </a:rPr>
              <a:t>limpia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carro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Objective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Facts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Certainty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Same ending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FF"/>
                </a:solidFill>
              </a:rPr>
              <a:t>Ar</a:t>
            </a:r>
            <a:r>
              <a:rPr lang="en-US" dirty="0" smtClean="0">
                <a:solidFill>
                  <a:srgbClr val="FF00FF"/>
                </a:solidFill>
              </a:rPr>
              <a:t>                    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r>
              <a:rPr lang="en-US" dirty="0" smtClean="0">
                <a:solidFill>
                  <a:srgbClr val="FF00FF"/>
                </a:solidFill>
              </a:rPr>
              <a:t>/</a:t>
            </a:r>
            <a:r>
              <a:rPr lang="en-US" dirty="0" err="1">
                <a:solidFill>
                  <a:srgbClr val="FF00FF"/>
                </a:solidFill>
              </a:rPr>
              <a:t>I</a:t>
            </a:r>
            <a:r>
              <a:rPr lang="en-US" dirty="0" err="1" smtClean="0">
                <a:solidFill>
                  <a:srgbClr val="FF00FF"/>
                </a:solidFill>
              </a:rPr>
              <a:t>r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                       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FF"/>
                </a:solidFill>
              </a:rPr>
              <a:t>trabaje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FF"/>
                </a:solidFill>
              </a:rPr>
              <a:t>sea </a:t>
            </a:r>
            <a:r>
              <a:rPr lang="en-US" dirty="0" err="1" smtClean="0"/>
              <a:t>trabajador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FF"/>
                </a:solidFill>
              </a:rPr>
              <a:t>limpie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cuarto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Subjective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Doubts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Feelings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Opposite ending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>
                <a:solidFill>
                  <a:srgbClr val="FF00FF"/>
                </a:solidFill>
              </a:rPr>
              <a:t>Ar</a:t>
            </a:r>
            <a:r>
              <a:rPr lang="en-US" dirty="0" smtClean="0">
                <a:solidFill>
                  <a:srgbClr val="FF00FF"/>
                </a:solidFill>
              </a:rPr>
              <a:t>                         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r>
              <a:rPr lang="en-US" dirty="0" smtClean="0">
                <a:solidFill>
                  <a:srgbClr val="FF00FF"/>
                </a:solidFill>
              </a:rPr>
              <a:t>/</a:t>
            </a:r>
            <a:r>
              <a:rPr lang="en-US" dirty="0" err="1" smtClean="0">
                <a:solidFill>
                  <a:srgbClr val="FF00FF"/>
                </a:solidFill>
              </a:rPr>
              <a:t>Ir</a:t>
            </a:r>
            <a:endParaRPr lang="en-US" dirty="0" smtClean="0">
              <a:solidFill>
                <a:srgbClr val="FF00FF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                              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567690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5676900"/>
            <a:ext cx="0" cy="27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5400" y="5486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2800" y="5486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287037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438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4763"/>
            <a:ext cx="2695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Subjunctive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helpful acronym to help us remember when to use the subjunctive.  </a:t>
            </a:r>
          </a:p>
          <a:p>
            <a:r>
              <a:rPr lang="en-US" dirty="0" smtClean="0"/>
              <a:t>I’m warning you, it’s a bit strange.</a:t>
            </a:r>
          </a:p>
          <a:p>
            <a:r>
              <a:rPr lang="en-US" dirty="0" smtClean="0"/>
              <a:t>Before we see the acronym, what did we already learn that every subjunctive sentence must have?</a:t>
            </a:r>
          </a:p>
          <a:p>
            <a:r>
              <a:rPr lang="en-US" dirty="0" smtClean="0"/>
              <a:t>Great memory!</a:t>
            </a:r>
          </a:p>
          <a:p>
            <a:r>
              <a:rPr lang="en-US" dirty="0" smtClean="0"/>
              <a:t>It must have a change in subject.</a:t>
            </a:r>
          </a:p>
          <a:p>
            <a:r>
              <a:rPr lang="en-US" dirty="0" smtClean="0"/>
              <a:t>Are you ready for that strange acronym now? </a:t>
            </a:r>
          </a:p>
          <a:p>
            <a:r>
              <a:rPr lang="en-US" dirty="0" smtClean="0"/>
              <a:t>Drum roll, please…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849"/>
            <a:ext cx="2019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WEIRDO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263129"/>
              </p:ext>
            </p:extLst>
          </p:nvPr>
        </p:nvGraphicFramePr>
        <p:xfrm>
          <a:off x="854579" y="2418460"/>
          <a:ext cx="7580120" cy="389431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0019"/>
                <a:gridCol w="7110101"/>
              </a:tblGrid>
              <a:tr h="6494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W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(Wishes, wants)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Quiero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/>
                        <a:t>ellos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estén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err="1" smtClean="0"/>
                        <a:t>contentos</a:t>
                      </a:r>
                      <a:r>
                        <a:rPr lang="en-US" dirty="0" smtClean="0"/>
                        <a:t>.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(S)</a:t>
                      </a:r>
                    </a:p>
                    <a:p>
                      <a:r>
                        <a:rPr lang="en-US" dirty="0" smtClean="0"/>
                        <a:t>                  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ellos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están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contentos</a:t>
                      </a:r>
                      <a:r>
                        <a:rPr lang="en-US" baseline="0" dirty="0" smtClean="0"/>
                        <a:t>.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(Emotions)        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Tengo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err="1" smtClean="0"/>
                        <a:t>miedo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haya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/>
                        <a:t>cucarachas en la </a:t>
                      </a:r>
                      <a:r>
                        <a:rPr lang="en-US" dirty="0" err="1" smtClean="0"/>
                        <a:t>cocina</a:t>
                      </a:r>
                      <a:r>
                        <a:rPr lang="en-US" dirty="0" smtClean="0"/>
                        <a:t>.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(S)</a:t>
                      </a:r>
                    </a:p>
                    <a:p>
                      <a:r>
                        <a:rPr lang="en-US" dirty="0" smtClean="0"/>
                        <a:t>                             </a:t>
                      </a:r>
                      <a:r>
                        <a:rPr lang="en-US" dirty="0" err="1" smtClean="0"/>
                        <a:t>Sé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</a:t>
                      </a:r>
                      <a:r>
                        <a:rPr lang="en-US" dirty="0" smtClean="0"/>
                        <a:t> hay cucarachas en la </a:t>
                      </a:r>
                      <a:r>
                        <a:rPr lang="en-US" dirty="0" err="1" smtClean="0"/>
                        <a:t>cocina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9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 I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(Impersonal</a:t>
                      </a:r>
                      <a:r>
                        <a:rPr lang="en-US" baseline="0" dirty="0" smtClean="0"/>
                        <a:t>       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</a:rPr>
                        <a:t>Es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aseline="0" dirty="0" err="1" smtClean="0"/>
                        <a:t>importante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</a:rPr>
                        <a:t>hagas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la </a:t>
                      </a:r>
                      <a:r>
                        <a:rPr lang="en-US" baseline="0" dirty="0" err="1" smtClean="0"/>
                        <a:t>tarea</a:t>
                      </a:r>
                      <a:r>
                        <a:rPr lang="en-US" baseline="0" dirty="0" smtClean="0"/>
                        <a:t>.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(S)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Expressions) 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baseline="0" dirty="0" err="1" smtClean="0"/>
                        <a:t>Haces</a:t>
                      </a:r>
                      <a:r>
                        <a:rPr lang="en-US" baseline="0" dirty="0" smtClean="0"/>
                        <a:t> la </a:t>
                      </a:r>
                      <a:r>
                        <a:rPr lang="en-US" baseline="0" dirty="0" err="1" smtClean="0"/>
                        <a:t>tarea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todas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noches</a:t>
                      </a:r>
                      <a:r>
                        <a:rPr lang="en-US" baseline="0" dirty="0" smtClean="0"/>
                        <a:t>.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9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R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(Requests,                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Recomiendo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John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tenga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err="1" smtClean="0"/>
                        <a:t>su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propio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dormitorio</a:t>
                      </a:r>
                      <a:r>
                        <a:rPr lang="en-US" dirty="0" smtClean="0"/>
                        <a:t>.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Recommendations)  (S)    </a:t>
                      </a:r>
                      <a:r>
                        <a:rPr lang="en-US" baseline="0" dirty="0" err="1" smtClean="0"/>
                        <a:t>Estoy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segura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lo </a:t>
                      </a:r>
                      <a:r>
                        <a:rPr lang="en-US" baseline="0" dirty="0" err="1" smtClean="0"/>
                        <a:t>tiene</a:t>
                      </a:r>
                      <a:r>
                        <a:rPr lang="en-US" baseline="0" dirty="0" smtClean="0"/>
                        <a:t>.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(Doubts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          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</a:rPr>
                        <a:t>Dudo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</a:rPr>
                        <a:t>venga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José.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(S)</a:t>
                      </a:r>
                    </a:p>
                    <a:p>
                      <a:r>
                        <a:rPr lang="en-US" baseline="0" dirty="0" smtClean="0"/>
                        <a:t>                           </a:t>
                      </a:r>
                      <a:r>
                        <a:rPr lang="en-US" baseline="0" dirty="0" err="1" smtClean="0"/>
                        <a:t>Creo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José </a:t>
                      </a:r>
                      <a:r>
                        <a:rPr lang="en-US" baseline="0" dirty="0" err="1" smtClean="0"/>
                        <a:t>sí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viene</a:t>
                      </a:r>
                      <a:r>
                        <a:rPr lang="en-US" baseline="0" dirty="0" smtClean="0"/>
                        <a:t>.  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6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Ojalá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= I hope)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Ojalá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ganemos</a:t>
                      </a:r>
                      <a:r>
                        <a:rPr lang="en-US" dirty="0" smtClean="0"/>
                        <a:t>.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(S)</a:t>
                      </a:r>
                    </a:p>
                    <a:p>
                      <a:r>
                        <a:rPr lang="en-US" dirty="0" smtClean="0"/>
                        <a:t>                           </a:t>
                      </a:r>
                      <a:r>
                        <a:rPr lang="en-US" dirty="0" err="1" smtClean="0"/>
                        <a:t>Ganamos</a:t>
                      </a:r>
                      <a:r>
                        <a:rPr lang="en-US" dirty="0" smtClean="0"/>
                        <a:t> el </a:t>
                      </a:r>
                      <a:r>
                        <a:rPr lang="en-US" dirty="0" err="1" smtClean="0"/>
                        <a:t>partido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84676" y="2423445"/>
            <a:ext cx="541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3098563"/>
            <a:ext cx="541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3784363"/>
            <a:ext cx="541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4393963"/>
            <a:ext cx="510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003563"/>
            <a:ext cx="579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5638800"/>
            <a:ext cx="548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8219" y="2423445"/>
            <a:ext cx="1752600" cy="635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04658" y="3068652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1364" y="37338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3500" y="4343400"/>
            <a:ext cx="2057400" cy="66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04658" y="4985759"/>
            <a:ext cx="1371600" cy="635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56388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0404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er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o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as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amos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an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o</a:t>
            </a:r>
          </a:p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es</a:t>
            </a:r>
          </a:p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e</a:t>
            </a:r>
          </a:p>
          <a:p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FF"/>
                </a:solidFill>
              </a:rPr>
              <a:t>emos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FF"/>
                </a:solidFill>
              </a:rPr>
              <a:t>en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1533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Subjunctive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er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e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es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e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emos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en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a</a:t>
            </a:r>
          </a:p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as</a:t>
            </a:r>
          </a:p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FF"/>
                </a:solidFill>
              </a:rPr>
              <a:t>a</a:t>
            </a:r>
          </a:p>
          <a:p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FF"/>
                </a:solidFill>
              </a:rPr>
              <a:t>amos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FF"/>
                </a:solidFill>
              </a:rPr>
              <a:t>an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97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339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1936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863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Conjugation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Indicative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Subjunctive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_____________.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dirty="0" err="1" smtClean="0"/>
              <a:t>Ven</a:t>
            </a:r>
            <a:r>
              <a:rPr lang="en-US" dirty="0" err="1" smtClean="0">
                <a:solidFill>
                  <a:srgbClr val="FF00FF"/>
                </a:solidFill>
              </a:rPr>
              <a:t>ir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dirty="0" err="1" smtClean="0"/>
              <a:t>Estudi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Sab</a:t>
            </a:r>
            <a:r>
              <a:rPr lang="en-US" dirty="0" smtClean="0">
                <a:solidFill>
                  <a:srgbClr val="FF00FF"/>
                </a:solidFill>
              </a:rPr>
              <a:t>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Com</a:t>
            </a:r>
            <a:r>
              <a:rPr lang="en-US" dirty="0" smtClean="0">
                <a:solidFill>
                  <a:srgbClr val="FF00FF"/>
                </a:solidFill>
              </a:rPr>
              <a:t>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err="1" smtClean="0"/>
              <a:t>Escuch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err="1" smtClean="0"/>
              <a:t>Bail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                                 </a:t>
            </a:r>
            <a:r>
              <a:rPr lang="en-US" dirty="0" err="1" smtClean="0">
                <a:solidFill>
                  <a:srgbClr val="FF00FF"/>
                </a:solidFill>
              </a:rPr>
              <a:t>Ir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err="1" smtClean="0"/>
              <a:t>Pag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Corr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Ten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Dec</a:t>
            </a:r>
            <a:r>
              <a:rPr lang="en-US" dirty="0" err="1" smtClean="0">
                <a:solidFill>
                  <a:srgbClr val="FF00FF"/>
                </a:solidFill>
              </a:rPr>
              <a:t>ir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Mir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dudo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__________.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Ven</a:t>
            </a:r>
            <a:r>
              <a:rPr lang="en-US" dirty="0" err="1" smtClean="0">
                <a:solidFill>
                  <a:srgbClr val="FF00FF"/>
                </a:solidFill>
              </a:rPr>
              <a:t>ir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Estudi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Sab</a:t>
            </a:r>
            <a:r>
              <a:rPr lang="en-US" dirty="0" smtClean="0">
                <a:solidFill>
                  <a:srgbClr val="FF00FF"/>
                </a:solidFill>
              </a:rPr>
              <a:t>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Com</a:t>
            </a:r>
            <a:r>
              <a:rPr lang="en-US" dirty="0" smtClean="0">
                <a:solidFill>
                  <a:srgbClr val="FF00FF"/>
                </a:solidFill>
              </a:rPr>
              <a:t>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Escuch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Bail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                                      </a:t>
            </a:r>
            <a:r>
              <a:rPr lang="en-US" dirty="0" err="1" smtClean="0">
                <a:solidFill>
                  <a:srgbClr val="FF00FF"/>
                </a:solidFill>
              </a:rPr>
              <a:t>Ir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Pag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Corr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dirty="0" err="1" smtClean="0"/>
              <a:t>Ten</a:t>
            </a:r>
            <a:r>
              <a:rPr lang="en-US" dirty="0" err="1" smtClean="0">
                <a:solidFill>
                  <a:srgbClr val="FF00FF"/>
                </a:solidFill>
              </a:rPr>
              <a:t>er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en-US" dirty="0" err="1" smtClean="0"/>
              <a:t>Habl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en-US" dirty="0" err="1" smtClean="0"/>
              <a:t>Dec</a:t>
            </a:r>
            <a:r>
              <a:rPr lang="en-US" dirty="0" err="1" smtClean="0">
                <a:solidFill>
                  <a:srgbClr val="FF00FF"/>
                </a:solidFill>
              </a:rPr>
              <a:t>ir</a:t>
            </a:r>
            <a:endParaRPr lang="en-US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en-US" dirty="0" err="1" smtClean="0"/>
              <a:t>Mir</a:t>
            </a:r>
            <a:r>
              <a:rPr lang="en-US" dirty="0" err="1" smtClean="0">
                <a:solidFill>
                  <a:srgbClr val="FF00FF"/>
                </a:solidFill>
              </a:rPr>
              <a:t>ar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28" y="3048000"/>
            <a:ext cx="904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9" y="5486400"/>
            <a:ext cx="195658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1298784" cy="11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11" y="3581400"/>
            <a:ext cx="117328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3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FF"/>
                </a:solidFill>
                <a:latin typeface="Candara"/>
              </a:rPr>
              <a:t>İ</a:t>
            </a:r>
            <a:r>
              <a:rPr lang="en-US" sz="9600" dirty="0" err="1" smtClean="0">
                <a:solidFill>
                  <a:srgbClr val="FF00FF"/>
                </a:solidFill>
              </a:rPr>
              <a:t>Bonito</a:t>
            </a:r>
            <a:r>
              <a:rPr lang="en-US" sz="9600" dirty="0" smtClean="0">
                <a:solidFill>
                  <a:srgbClr val="FF00FF"/>
                </a:solidFill>
              </a:rPr>
              <a:t> </a:t>
            </a:r>
            <a:r>
              <a:rPr lang="en-US" sz="9600" dirty="0" err="1" smtClean="0">
                <a:solidFill>
                  <a:srgbClr val="FF00FF"/>
                </a:solidFill>
              </a:rPr>
              <a:t>Trabajo</a:t>
            </a:r>
            <a:r>
              <a:rPr lang="en-US" sz="9600" dirty="0">
                <a:solidFill>
                  <a:srgbClr val="FF00FF"/>
                </a:solidFill>
              </a:rPr>
              <a:t>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Cara\AppData\Local\Microsoft\Windows\Temporary Internet Files\Content.IE5\HX2HJAUO\MM90004109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01" y="2133599"/>
            <a:ext cx="4196899" cy="40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8962" cy="48148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00B0F0"/>
                </a:solidFill>
              </a:rPr>
              <a:t>¡INTÉNTALO!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s-MX" b="1" dirty="0" smtClean="0">
                <a:solidFill>
                  <a:srgbClr val="00B050"/>
                </a:solidFill>
              </a:rPr>
              <a:t>¿Subjuntivo o Indicativo? </a:t>
            </a:r>
            <a:r>
              <a:rPr lang="en-US" sz="2000" dirty="0" err="1" smtClean="0"/>
              <a:t>Completa</a:t>
            </a:r>
            <a:r>
              <a:rPr lang="en-US" sz="2000" dirty="0" smtClean="0"/>
              <a:t> </a:t>
            </a:r>
            <a:r>
              <a:rPr lang="en-US" sz="2000" dirty="0" err="1" smtClean="0"/>
              <a:t>estas</a:t>
            </a:r>
            <a:r>
              <a:rPr lang="en-US" sz="2000" dirty="0" smtClean="0"/>
              <a:t> </a:t>
            </a:r>
            <a:r>
              <a:rPr lang="en-US" sz="2000" dirty="0" err="1" smtClean="0"/>
              <a:t>frases</a:t>
            </a:r>
            <a:r>
              <a:rPr lang="en-US" sz="2000" dirty="0" smtClean="0"/>
              <a:t> con la forma </a:t>
            </a:r>
            <a:r>
              <a:rPr lang="en-US" sz="2000" dirty="0" err="1" smtClean="0"/>
              <a:t>correcta</a:t>
            </a:r>
            <a:r>
              <a:rPr lang="en-US" sz="2000" dirty="0" smtClean="0"/>
              <a:t> del </a:t>
            </a:r>
            <a:r>
              <a:rPr lang="en-US" sz="2000" dirty="0" err="1" smtClean="0"/>
              <a:t>verbo</a:t>
            </a:r>
            <a:r>
              <a:rPr lang="en-US" sz="20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marL="0" indent="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Dudo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________(</a:t>
            </a:r>
            <a:r>
              <a:rPr lang="en-US" dirty="0" err="1" smtClean="0"/>
              <a:t>trabajar</a:t>
            </a:r>
            <a:r>
              <a:rPr lang="en-US" dirty="0" smtClean="0"/>
              <a:t>). </a:t>
            </a:r>
          </a:p>
          <a:p>
            <a:pPr marL="0" indent="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cierto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______ (comer) mucho. </a:t>
            </a:r>
          </a:p>
          <a:p>
            <a:pPr marL="0" indent="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imposible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______ (</a:t>
            </a:r>
            <a:r>
              <a:rPr lang="en-US" dirty="0" err="1" smtClean="0"/>
              <a:t>salir</a:t>
            </a:r>
            <a:r>
              <a:rPr lang="en-US" dirty="0" smtClean="0"/>
              <a:t>). 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4. </a:t>
            </a:r>
            <a:r>
              <a:rPr lang="en-US" dirty="0" err="1" smtClean="0"/>
              <a:t>Es</a:t>
            </a:r>
            <a:r>
              <a:rPr lang="en-US" dirty="0" smtClean="0"/>
              <a:t> probable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ustedes</a:t>
            </a:r>
            <a:r>
              <a:rPr lang="en-US" dirty="0" smtClean="0"/>
              <a:t> ______ (</a:t>
            </a:r>
            <a:r>
              <a:rPr lang="en-US" dirty="0" err="1" smtClean="0"/>
              <a:t>ganar</a:t>
            </a:r>
            <a:r>
              <a:rPr lang="en-US" dirty="0" smtClean="0"/>
              <a:t>). 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5. No </a:t>
            </a:r>
            <a:r>
              <a:rPr lang="en-US" dirty="0" err="1" smtClean="0"/>
              <a:t>creo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_______ (</a:t>
            </a:r>
            <a:r>
              <a:rPr lang="en-US" dirty="0" err="1" smtClean="0"/>
              <a:t>volver</a:t>
            </a:r>
            <a:r>
              <a:rPr lang="en-US" dirty="0" smtClean="0"/>
              <a:t>). 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6.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nosotros</a:t>
            </a:r>
            <a:r>
              <a:rPr lang="en-US" dirty="0" smtClean="0"/>
              <a:t> _______ (</a:t>
            </a:r>
            <a:r>
              <a:rPr lang="en-US" dirty="0" err="1" smtClean="0"/>
              <a:t>ir</a:t>
            </a:r>
            <a:r>
              <a:rPr lang="en-US" dirty="0" smtClean="0"/>
              <a:t>). 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7. </a:t>
            </a:r>
            <a:r>
              <a:rPr lang="en-US" dirty="0" err="1" smtClean="0"/>
              <a:t>Dudamos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________ (</a:t>
            </a:r>
            <a:r>
              <a:rPr lang="en-US" dirty="0" err="1" smtClean="0"/>
              <a:t>reciclar</a:t>
            </a:r>
            <a:r>
              <a:rPr lang="en-US" dirty="0" smtClean="0"/>
              <a:t>). 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8. </a:t>
            </a:r>
            <a:r>
              <a:rPr lang="en-US" dirty="0" err="1" smtClean="0"/>
              <a:t>Creo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_______ (</a:t>
            </a:r>
            <a:r>
              <a:rPr lang="en-US" dirty="0" err="1" smtClean="0"/>
              <a:t>jugar</a:t>
            </a:r>
            <a:r>
              <a:rPr lang="en-US" dirty="0" smtClean="0"/>
              <a:t>) al </a:t>
            </a:r>
            <a:r>
              <a:rPr lang="en-US" dirty="0" err="1" smtClean="0"/>
              <a:t>fútbol</a:t>
            </a:r>
            <a:r>
              <a:rPr lang="en-US" dirty="0" smtClean="0"/>
              <a:t>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32138" y="2205038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trabajen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84524" y="2714172"/>
            <a:ext cx="828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FF"/>
                </a:solidFill>
              </a:rPr>
              <a:t>coma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19563" y="3165475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salgan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06900" y="3612923"/>
            <a:ext cx="94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ganen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390220" y="4136231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vuelva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379686" y="4526324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vayamos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448050" y="5066166"/>
            <a:ext cx="1043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recicles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16250" y="5486400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 </a:t>
            </a:r>
            <a:r>
              <a:rPr lang="en-US" b="1" dirty="0" err="1">
                <a:solidFill>
                  <a:srgbClr val="FF00FF"/>
                </a:solidFill>
              </a:rPr>
              <a:t>juegan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691254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89161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7024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" y="116681"/>
            <a:ext cx="11379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64500" cy="4752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¡INTÉNTALO!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/>
              <a:t>Completa</a:t>
            </a:r>
            <a:r>
              <a:rPr lang="en-US" sz="2000" dirty="0" smtClean="0"/>
              <a:t> </a:t>
            </a:r>
            <a:r>
              <a:rPr lang="en-US" sz="2000" dirty="0" err="1" smtClean="0"/>
              <a:t>estas</a:t>
            </a:r>
            <a:r>
              <a:rPr lang="en-US" sz="2000" dirty="0" smtClean="0"/>
              <a:t> </a:t>
            </a:r>
            <a:r>
              <a:rPr lang="en-US" sz="2000" dirty="0" err="1" smtClean="0"/>
              <a:t>frases</a:t>
            </a:r>
            <a:r>
              <a:rPr lang="en-US" sz="2000" dirty="0" smtClean="0"/>
              <a:t> con la forma </a:t>
            </a:r>
            <a:r>
              <a:rPr lang="en-US" sz="2000" dirty="0" err="1" smtClean="0"/>
              <a:t>correcta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del </a:t>
            </a:r>
            <a:r>
              <a:rPr lang="en-US" sz="2000" dirty="0" err="1" smtClean="0"/>
              <a:t>verbo</a:t>
            </a:r>
            <a:r>
              <a:rPr lang="en-US" sz="20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  9. No </a:t>
            </a:r>
            <a:r>
              <a:rPr lang="en-US" dirty="0" err="1" smtClean="0"/>
              <a:t>niego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ustedes</a:t>
            </a:r>
            <a:r>
              <a:rPr lang="en-US" dirty="0" smtClean="0"/>
              <a:t> _______ (</a:t>
            </a:r>
            <a:r>
              <a:rPr lang="en-US" dirty="0" err="1" smtClean="0"/>
              <a:t>estudiar</a:t>
            </a:r>
            <a:r>
              <a:rPr lang="en-US" dirty="0" smtClean="0"/>
              <a:t>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10.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no _______ (</a:t>
            </a:r>
            <a:r>
              <a:rPr lang="en-US" dirty="0" err="1" smtClean="0"/>
              <a:t>venir</a:t>
            </a:r>
            <a:r>
              <a:rPr lang="en-US" dirty="0" smtClean="0"/>
              <a:t>) a casa.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11. </a:t>
            </a:r>
            <a:r>
              <a:rPr lang="en-US" dirty="0" err="1" smtClean="0"/>
              <a:t>Es</a:t>
            </a:r>
            <a:r>
              <a:rPr lang="en-US" dirty="0" smtClean="0"/>
              <a:t> probable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________ (</a:t>
            </a:r>
            <a:r>
              <a:rPr lang="en-US" dirty="0" err="1" smtClean="0"/>
              <a:t>dormir</a:t>
            </a:r>
            <a:r>
              <a:rPr lang="en-US" dirty="0" smtClean="0"/>
              <a:t>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12.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Marta _______ (</a:t>
            </a:r>
            <a:r>
              <a:rPr lang="en-US" dirty="0" err="1" smtClean="0"/>
              <a:t>llamar</a:t>
            </a:r>
            <a:r>
              <a:rPr lang="en-US" dirty="0" smtClean="0"/>
              <a:t>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13. Tal </a:t>
            </a:r>
            <a:r>
              <a:rPr lang="en-US" dirty="0" err="1" smtClean="0"/>
              <a:t>vez</a:t>
            </a:r>
            <a:r>
              <a:rPr lang="en-US" dirty="0" smtClean="0"/>
              <a:t> Juan no </a:t>
            </a:r>
            <a:r>
              <a:rPr lang="en-US" dirty="0" err="1" smtClean="0"/>
              <a:t>nos</a:t>
            </a:r>
            <a:r>
              <a:rPr lang="en-US" dirty="0" smtClean="0"/>
              <a:t> _____ (</a:t>
            </a:r>
            <a:r>
              <a:rPr lang="en-US" dirty="0" err="1" smtClean="0"/>
              <a:t>oír</a:t>
            </a:r>
            <a:r>
              <a:rPr lang="en-US" dirty="0" smtClean="0"/>
              <a:t>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14.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cierto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________ (</a:t>
            </a:r>
            <a:r>
              <a:rPr lang="en-US" dirty="0" err="1" smtClean="0"/>
              <a:t>ayudar</a:t>
            </a:r>
            <a:r>
              <a:rPr lang="en-US" dirty="0" smtClean="0"/>
              <a:t>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15.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obvio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Luis _________ (</a:t>
            </a:r>
            <a:r>
              <a:rPr lang="en-US" dirty="0" err="1" smtClean="0"/>
              <a:t>aburrirse</a:t>
            </a:r>
            <a:r>
              <a:rPr lang="en-US" dirty="0" smtClean="0"/>
              <a:t>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16. </a:t>
            </a:r>
            <a:r>
              <a:rPr lang="en-US" dirty="0" err="1" smtClean="0"/>
              <a:t>Creo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Juana _____ (</a:t>
            </a:r>
            <a:r>
              <a:rPr lang="en-US" dirty="0" err="1" smtClean="0"/>
              <a:t>ir</a:t>
            </a:r>
            <a:r>
              <a:rPr lang="en-US" dirty="0" smtClean="0"/>
              <a:t>) a </a:t>
            </a:r>
            <a:r>
              <a:rPr lang="en-US" dirty="0" err="1" smtClean="0"/>
              <a:t>casarse</a:t>
            </a:r>
            <a:r>
              <a:rPr lang="en-US" dirty="0" smtClean="0"/>
              <a:t>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90320" y="2209800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estudian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84663" y="2708275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venga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164672" y="3204131"/>
            <a:ext cx="115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duerman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11637" y="3733800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llame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903662" y="4089401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oiga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827674" y="4640779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ayuden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684588" y="5065095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FF"/>
                </a:solidFill>
              </a:rPr>
              <a:t>se </a:t>
            </a:r>
            <a:r>
              <a:rPr lang="en-US" b="1" dirty="0" err="1">
                <a:solidFill>
                  <a:srgbClr val="FF00FF"/>
                </a:solidFill>
              </a:rPr>
              <a:t>aburre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462516" y="55626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FF"/>
                </a:solidFill>
              </a:rPr>
              <a:t>va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49" y="0"/>
            <a:ext cx="1619551" cy="14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84" y="1947001"/>
            <a:ext cx="17319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34" y="3918466"/>
            <a:ext cx="1362465" cy="26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push.wav"/>
          </p:stSnd>
        </p:sndAc>
      </p:transition>
    </mc:Choice>
    <mc:Fallback xmlns="">
      <p:transition spd="slow">
        <p:checker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Tense vs. Mood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English grammar, we talk about tense all the time.  </a:t>
            </a:r>
          </a:p>
          <a:p>
            <a:r>
              <a:rPr lang="en-US" dirty="0" smtClean="0"/>
              <a:t>It is rare to hear a grammarian talk about mood, however. </a:t>
            </a:r>
          </a:p>
          <a:p>
            <a:r>
              <a:rPr lang="en-US" dirty="0" smtClean="0"/>
              <a:t>What does the word </a:t>
            </a:r>
            <a:r>
              <a:rPr lang="en-US" dirty="0" smtClean="0">
                <a:solidFill>
                  <a:schemeClr val="accent2"/>
                </a:solidFill>
              </a:rPr>
              <a:t>mood</a:t>
            </a:r>
            <a:r>
              <a:rPr lang="en-US" dirty="0" smtClean="0"/>
              <a:t> mean to you?</a:t>
            </a:r>
          </a:p>
          <a:p>
            <a:r>
              <a:rPr lang="en-US" dirty="0" smtClean="0"/>
              <a:t>Ok, in common speech, mood is exactly that.</a:t>
            </a:r>
          </a:p>
          <a:p>
            <a:r>
              <a:rPr lang="en-US" dirty="0" smtClean="0"/>
              <a:t>Our mood refers to how we are feeling. </a:t>
            </a:r>
          </a:p>
          <a:p>
            <a:r>
              <a:rPr lang="en-US" dirty="0" smtClean="0"/>
              <a:t>Typical words that reflect mood might be happy, sad, scared, angry, depressed, excited, and you get the point.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49" y="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87" y="19228"/>
            <a:ext cx="13001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04" y="19228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9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Tense vs. Mood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are talking about the </a:t>
            </a:r>
            <a:r>
              <a:rPr lang="en-US" dirty="0" smtClean="0">
                <a:solidFill>
                  <a:schemeClr val="accent2"/>
                </a:solidFill>
              </a:rPr>
              <a:t>mood</a:t>
            </a:r>
            <a:r>
              <a:rPr lang="en-US" dirty="0" smtClean="0"/>
              <a:t> of a sentence, the meaning is a bit different.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ood</a:t>
            </a:r>
            <a:r>
              <a:rPr lang="en-US" dirty="0" smtClean="0"/>
              <a:t> reflects </a:t>
            </a:r>
            <a:r>
              <a:rPr lang="en-US" dirty="0"/>
              <a:t>how the </a:t>
            </a:r>
            <a:r>
              <a:rPr lang="en-US" dirty="0" smtClean="0"/>
              <a:t>speaker or subject feels </a:t>
            </a:r>
            <a:r>
              <a:rPr lang="en-US" dirty="0"/>
              <a:t>about the action.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subjunctive mood is rarely used in English, but it is widely used in Spanish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Indicative vs. Subjunctive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 far, you have studied verb tenses in the indicative mood.</a:t>
            </a:r>
          </a:p>
          <a:p>
            <a:r>
              <a:rPr lang="en-US" sz="2400" dirty="0" smtClean="0"/>
              <a:t>What word do you see in the term indicative?  </a:t>
            </a:r>
          </a:p>
          <a:p>
            <a:r>
              <a:rPr lang="en-US" sz="2400" dirty="0" err="1" smtClean="0">
                <a:latin typeface="Candara"/>
              </a:rPr>
              <a:t>İMuy</a:t>
            </a:r>
            <a:r>
              <a:rPr lang="en-US" sz="2400" dirty="0" smtClean="0">
                <a:latin typeface="Candara"/>
              </a:rPr>
              <a:t> </a:t>
            </a:r>
            <a:r>
              <a:rPr lang="en-US" sz="2400" dirty="0" err="1" smtClean="0">
                <a:latin typeface="Candara"/>
              </a:rPr>
              <a:t>bien</a:t>
            </a:r>
            <a:r>
              <a:rPr lang="en-US" sz="2400" dirty="0" smtClean="0">
                <a:latin typeface="Candara"/>
              </a:rPr>
              <a:t>!  And what exactly does the term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andara"/>
              </a:rPr>
              <a:t>indicate</a:t>
            </a:r>
            <a:r>
              <a:rPr lang="en-US" sz="2400" dirty="0" smtClean="0">
                <a:latin typeface="Candara"/>
              </a:rPr>
              <a:t> mean? </a:t>
            </a:r>
          </a:p>
          <a:p>
            <a:r>
              <a:rPr lang="en-US" sz="2400" dirty="0" smtClean="0">
                <a:latin typeface="Candara"/>
              </a:rPr>
              <a:t>Yes, to indicate is to specify or show something.  </a:t>
            </a:r>
          </a:p>
          <a:p>
            <a:r>
              <a:rPr lang="en-US" sz="2400" dirty="0" smtClean="0">
                <a:latin typeface="Candara"/>
              </a:rPr>
              <a:t>For example, we might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andara"/>
              </a:rPr>
              <a:t>indicate</a:t>
            </a:r>
            <a:r>
              <a:rPr lang="en-US" sz="2400" dirty="0" smtClean="0">
                <a:latin typeface="Candara"/>
              </a:rPr>
              <a:t> the correct answer on a multiple-choice test by circling a letter.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81329"/>
            <a:ext cx="2952750" cy="287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7" y="4417171"/>
            <a:ext cx="3048000" cy="244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2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Indicative vs. Subjunctive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indicative </a:t>
            </a:r>
            <a:r>
              <a:rPr lang="en-US" sz="2400" dirty="0"/>
              <a:t>mood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indicates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factual information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certainty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6600"/>
                </a:solidFill>
              </a:rPr>
              <a:t>objectivity</a:t>
            </a:r>
            <a:r>
              <a:rPr lang="en-US" sz="2400" dirty="0"/>
              <a:t>.</a:t>
            </a:r>
          </a:p>
          <a:p>
            <a:r>
              <a:rPr lang="en-US" sz="2400" dirty="0"/>
              <a:t>Can you think of an example?</a:t>
            </a: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Usted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Perú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diciembre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/>
              <a:t>You are going to Peru in December. </a:t>
            </a:r>
          </a:p>
          <a:p>
            <a:r>
              <a:rPr lang="en-US" sz="2400" dirty="0"/>
              <a:t>The above sentence merely reports 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indicates</a:t>
            </a:r>
            <a:r>
              <a:rPr lang="en-US" sz="2400" dirty="0"/>
              <a:t> the fact that you are going to Peru in December, so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indicative</a:t>
            </a:r>
            <a:r>
              <a:rPr lang="en-US" sz="2400" dirty="0"/>
              <a:t> mood is used.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11" y="4800600"/>
            <a:ext cx="2009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1"/>
            <a:ext cx="236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9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type.wav"/>
          </p:stSnd>
        </p:sndAc>
      </p:transition>
    </mc:Choice>
    <mc:Fallback xmlns="">
      <p:transition spd="slow">
        <p:checker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Indicative vs. Subjunctive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 sentence: </a:t>
            </a:r>
          </a:p>
          <a:p>
            <a:r>
              <a:rPr lang="en-US" dirty="0"/>
              <a:t>El </a:t>
            </a:r>
            <a:r>
              <a:rPr lang="en-US" dirty="0" err="1"/>
              <a:t>cielo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azul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/>
              <a:t>Do you think that’s indicative?</a:t>
            </a:r>
          </a:p>
          <a:p>
            <a:r>
              <a:rPr lang="en-US" dirty="0"/>
              <a:t>Why?</a:t>
            </a:r>
          </a:p>
          <a:p>
            <a:r>
              <a:rPr lang="en-US" dirty="0" err="1" smtClean="0"/>
              <a:t>Correcto</a:t>
            </a:r>
            <a:r>
              <a:rPr lang="en-US" dirty="0" smtClean="0"/>
              <a:t>.  The sky is blue is a fact.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4" y="-3632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4082130"/>
            <a:ext cx="1905000" cy="279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2393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                 Indicative vs. Subjunctive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Let’s change the above example slightly: </a:t>
            </a:r>
          </a:p>
          <a:p>
            <a:r>
              <a:rPr lang="en-US" sz="1800" dirty="0" err="1" smtClean="0">
                <a:solidFill>
                  <a:srgbClr val="7030A0"/>
                </a:solidFill>
              </a:rPr>
              <a:t>Yo</a:t>
            </a:r>
            <a:r>
              <a:rPr lang="en-US" sz="1800" dirty="0" smtClean="0">
                <a:solidFill>
                  <a:srgbClr val="7030A0"/>
                </a:solidFill>
              </a:rPr>
              <a:t> no </a:t>
            </a:r>
            <a:r>
              <a:rPr lang="en-US" sz="1800" dirty="0" err="1" smtClean="0">
                <a:solidFill>
                  <a:srgbClr val="7030A0"/>
                </a:solidFill>
              </a:rPr>
              <a:t>dudo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que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usted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va</a:t>
            </a:r>
            <a:r>
              <a:rPr lang="en-US" sz="1800" dirty="0" smtClean="0">
                <a:solidFill>
                  <a:schemeClr val="accent2"/>
                </a:solidFill>
              </a:rPr>
              <a:t> al </a:t>
            </a:r>
            <a:r>
              <a:rPr lang="en-US" sz="1800" dirty="0" err="1" smtClean="0">
                <a:solidFill>
                  <a:schemeClr val="accent2"/>
                </a:solidFill>
              </a:rPr>
              <a:t>Perú</a:t>
            </a:r>
            <a:r>
              <a:rPr lang="en-US" sz="1800" dirty="0" smtClean="0">
                <a:solidFill>
                  <a:schemeClr val="accent2"/>
                </a:solidFill>
              </a:rPr>
              <a:t> en </a:t>
            </a:r>
            <a:r>
              <a:rPr lang="en-US" sz="1800" dirty="0" err="1" smtClean="0">
                <a:solidFill>
                  <a:schemeClr val="accent2"/>
                </a:solidFill>
              </a:rPr>
              <a:t>diciembre</a:t>
            </a:r>
            <a:r>
              <a:rPr lang="en-US" sz="1800" dirty="0" smtClean="0">
                <a:solidFill>
                  <a:schemeClr val="accent2"/>
                </a:solidFill>
              </a:rPr>
              <a:t>. </a:t>
            </a:r>
          </a:p>
          <a:p>
            <a:pPr lvl="1"/>
            <a:r>
              <a:rPr lang="en-US" sz="1800" dirty="0" smtClean="0"/>
              <a:t>I don’t doubt that you are going to Peru in December. </a:t>
            </a:r>
          </a:p>
          <a:p>
            <a:r>
              <a:rPr lang="en-US" sz="1800" dirty="0" smtClean="0"/>
              <a:t>What did we change about the sentence?</a:t>
            </a:r>
          </a:p>
          <a:p>
            <a:r>
              <a:rPr lang="en-US" sz="1800" dirty="0" err="1" smtClean="0">
                <a:latin typeface="Candara"/>
              </a:rPr>
              <a:t>İExactamente</a:t>
            </a:r>
            <a:r>
              <a:rPr lang="en-US" sz="1800" dirty="0" smtClean="0">
                <a:latin typeface="Candara"/>
              </a:rPr>
              <a:t>!  We added a clause that indicates certainty. </a:t>
            </a:r>
            <a:endParaRPr lang="en-US" sz="1800" dirty="0"/>
          </a:p>
          <a:p>
            <a:r>
              <a:rPr lang="en-US" sz="1800" dirty="0" smtClean="0"/>
              <a:t>In the above sentence, the clause “no </a:t>
            </a:r>
            <a:r>
              <a:rPr lang="en-US" sz="1800" dirty="0" err="1" smtClean="0"/>
              <a:t>dudo</a:t>
            </a:r>
            <a:r>
              <a:rPr lang="en-US" sz="1800" dirty="0" smtClean="0"/>
              <a:t>” introduces a quality of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certainty </a:t>
            </a:r>
            <a:r>
              <a:rPr lang="en-US" sz="1800" dirty="0" smtClean="0"/>
              <a:t>, -- the speaker has no doubt, so the indicative mood is used in the second clause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800" dirty="0" smtClean="0"/>
              <a:t>as well as the first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(no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dudo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800" dirty="0" smtClean="0"/>
              <a:t>. 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Note:  </a:t>
            </a:r>
            <a:r>
              <a:rPr lang="en-US" sz="1800" dirty="0" smtClean="0"/>
              <a:t>This sentence now has </a:t>
            </a:r>
            <a:r>
              <a:rPr lang="en-US" sz="1800" dirty="0" smtClean="0">
                <a:solidFill>
                  <a:schemeClr val="accent2"/>
                </a:solidFill>
              </a:rPr>
              <a:t>two</a:t>
            </a:r>
            <a:r>
              <a:rPr lang="en-US" sz="1800" dirty="0" smtClean="0"/>
              <a:t> subjects.  </a:t>
            </a:r>
            <a:r>
              <a:rPr lang="en-US" sz="1800" dirty="0" smtClean="0">
                <a:solidFill>
                  <a:schemeClr val="accent2"/>
                </a:solidFill>
              </a:rPr>
              <a:t>Every</a:t>
            </a:r>
            <a:r>
              <a:rPr lang="en-US" sz="1800" dirty="0" smtClean="0"/>
              <a:t> subjunctive sentence has two subjects. </a:t>
            </a:r>
          </a:p>
          <a:p>
            <a:r>
              <a:rPr lang="en-US" sz="1800" dirty="0" smtClean="0"/>
              <a:t>Can you name the two subjects in the sentence?</a:t>
            </a:r>
          </a:p>
          <a:p>
            <a:r>
              <a:rPr lang="en-US" sz="1800" dirty="0" smtClean="0"/>
              <a:t>1. </a:t>
            </a:r>
            <a:r>
              <a:rPr lang="en-US" sz="1800" dirty="0" err="1" smtClean="0"/>
              <a:t>Yo</a:t>
            </a:r>
            <a:r>
              <a:rPr lang="en-US" sz="1800" dirty="0" smtClean="0"/>
              <a:t> = I </a:t>
            </a:r>
          </a:p>
          <a:p>
            <a:r>
              <a:rPr lang="en-US" sz="1800" dirty="0" smtClean="0"/>
              <a:t>2. </a:t>
            </a:r>
            <a:r>
              <a:rPr lang="en-US" sz="1800" dirty="0" err="1" smtClean="0"/>
              <a:t>Usted</a:t>
            </a:r>
            <a:r>
              <a:rPr lang="en-US" sz="1800" dirty="0" smtClean="0"/>
              <a:t> = you</a:t>
            </a:r>
          </a:p>
          <a:p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63" y="182880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94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Indicative vs. Subjunctive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Let’s make another slight change to our example:</a:t>
            </a:r>
          </a:p>
          <a:p>
            <a:r>
              <a:rPr lang="en-US" b="1" i="1" dirty="0" err="1" smtClean="0">
                <a:solidFill>
                  <a:srgbClr val="7030A0"/>
                </a:solidFill>
              </a:rPr>
              <a:t>Dudo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usted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vaya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al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Perú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diciembre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lvl="1"/>
            <a:r>
              <a:rPr lang="en-US" dirty="0" smtClean="0"/>
              <a:t>I </a:t>
            </a:r>
            <a:r>
              <a:rPr lang="en-US" dirty="0" smtClean="0">
                <a:solidFill>
                  <a:srgbClr val="7030A0"/>
                </a:solidFill>
              </a:rPr>
              <a:t>doubt</a:t>
            </a:r>
            <a:r>
              <a:rPr lang="en-US" dirty="0" smtClean="0"/>
              <a:t> that you are going to Peru in December. </a:t>
            </a:r>
          </a:p>
          <a:p>
            <a:r>
              <a:rPr lang="en-US" dirty="0" smtClean="0"/>
              <a:t>So, what did we change now?</a:t>
            </a:r>
          </a:p>
          <a:p>
            <a:r>
              <a:rPr lang="en-US" dirty="0" smtClean="0"/>
              <a:t>Yes, we said I doubt instead of I don’t doubt. </a:t>
            </a:r>
          </a:p>
          <a:p>
            <a:r>
              <a:rPr lang="en-US" dirty="0" smtClean="0"/>
              <a:t>Do you think this sentence is indicative?</a:t>
            </a:r>
          </a:p>
          <a:p>
            <a:r>
              <a:rPr lang="en-US" dirty="0" smtClean="0"/>
              <a:t>Why or why not?</a:t>
            </a:r>
          </a:p>
          <a:p>
            <a:r>
              <a:rPr lang="en-US" dirty="0" smtClean="0"/>
              <a:t>That’s right!  We  already said that the indicative mood indicates factual, certain information.</a:t>
            </a:r>
          </a:p>
          <a:p>
            <a:r>
              <a:rPr lang="en-US" dirty="0" smtClean="0"/>
              <a:t>The minute we add doubt, the sentence can no longer be indicative. </a:t>
            </a:r>
            <a:endParaRPr lang="en-US" dirty="0"/>
          </a:p>
          <a:p>
            <a:r>
              <a:rPr lang="en-US" dirty="0" smtClean="0"/>
              <a:t>In the above sentence, the clause “</a:t>
            </a:r>
            <a:r>
              <a:rPr lang="en-US" dirty="0" err="1" smtClean="0">
                <a:solidFill>
                  <a:srgbClr val="7030A0"/>
                </a:solidFill>
              </a:rPr>
              <a:t>dudo</a:t>
            </a:r>
            <a:r>
              <a:rPr lang="en-US" dirty="0" smtClean="0"/>
              <a:t>” introduces a quality 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uncertainty</a:t>
            </a:r>
            <a:r>
              <a:rPr lang="en-US" dirty="0" smtClean="0"/>
              <a:t>, -- the speaker does have doubt, so here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subjunctive mood</a:t>
            </a:r>
            <a:r>
              <a:rPr lang="en-US" dirty="0" smtClean="0"/>
              <a:t> is used in the second clause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vaya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Btw, how many subjects does this sentence have?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-83321"/>
            <a:ext cx="3324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743200" cy="197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" y="26350"/>
            <a:ext cx="2466975" cy="12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89662"/>
            <a:ext cx="1257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0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7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8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9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727</TotalTime>
  <Words>2339</Words>
  <Application>Microsoft Office PowerPoint</Application>
  <PresentationFormat>On-screen Show (4:3)</PresentationFormat>
  <Paragraphs>305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Candara</vt:lpstr>
      <vt:lpstr>Constantia</vt:lpstr>
      <vt:lpstr>Wingdings</vt:lpstr>
      <vt:lpstr>Wingdings 2</vt:lpstr>
      <vt:lpstr>Flow</vt:lpstr>
      <vt:lpstr>Subjunctive Vs. Indicative </vt:lpstr>
      <vt:lpstr>Subjunctive: Part 1</vt:lpstr>
      <vt:lpstr>Tense vs. Mood</vt:lpstr>
      <vt:lpstr>Tense vs. Mood</vt:lpstr>
      <vt:lpstr>Indicative vs. Subjunctive </vt:lpstr>
      <vt:lpstr>Indicative vs. Subjunctive</vt:lpstr>
      <vt:lpstr>Indicative vs. Subjunctive</vt:lpstr>
      <vt:lpstr>                  Indicative vs. Subjunctive</vt:lpstr>
      <vt:lpstr>Indicative vs. Subjunctive</vt:lpstr>
      <vt:lpstr>Subjunctive: Part 1</vt:lpstr>
      <vt:lpstr>Indicative</vt:lpstr>
      <vt:lpstr>Subjunctive</vt:lpstr>
      <vt:lpstr>Subjunctive</vt:lpstr>
      <vt:lpstr>Subjunctive Recap</vt:lpstr>
      <vt:lpstr>Subjunctive-Subjuntivo</vt:lpstr>
      <vt:lpstr>Subjunctive </vt:lpstr>
      <vt:lpstr>PowerPoint Presentation</vt:lpstr>
      <vt:lpstr>Tense vs. Mood</vt:lpstr>
      <vt:lpstr>Tense vs. Mood</vt:lpstr>
      <vt:lpstr>PowerPoint Presentation</vt:lpstr>
      <vt:lpstr>Subjunctive </vt:lpstr>
      <vt:lpstr>WEIRDO</vt:lpstr>
      <vt:lpstr>Indicative</vt:lpstr>
      <vt:lpstr>Subjunctive</vt:lpstr>
      <vt:lpstr>Conjugation Practice</vt:lpstr>
      <vt:lpstr>İBonito Trabajo!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</dc:creator>
  <cp:lastModifiedBy>Daftarian, Nadia</cp:lastModifiedBy>
  <cp:revision>71</cp:revision>
  <dcterms:created xsi:type="dcterms:W3CDTF">2013-07-12T21:16:03Z</dcterms:created>
  <dcterms:modified xsi:type="dcterms:W3CDTF">2015-05-01T13:32:35Z</dcterms:modified>
</cp:coreProperties>
</file>